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63" r:id="rId3"/>
  </p:sldIdLst>
  <p:sldSz cx="10693400" cy="7561263"/>
  <p:notesSz cx="7102475" cy="102330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E0F"/>
    <a:srgbClr val="CDD2B9"/>
    <a:srgbClr val="FAB900"/>
    <a:srgbClr val="FAEBB4"/>
    <a:srgbClr val="F5C8D7"/>
    <a:srgbClr val="DC0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6" autoAdjust="0"/>
    <p:restoredTop sz="94077" autoAdjust="0"/>
  </p:normalViewPr>
  <p:slideViewPr>
    <p:cSldViewPr>
      <p:cViewPr varScale="1">
        <p:scale>
          <a:sx n="104" d="100"/>
          <a:sy n="104" d="100"/>
        </p:scale>
        <p:origin x="1536" y="10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501" y="2349425"/>
            <a:ext cx="9090399" cy="1619789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000" y="4284642"/>
            <a:ext cx="7487401" cy="19318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4689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334" y="303080"/>
            <a:ext cx="9624734" cy="12594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334" y="1764594"/>
            <a:ext cx="9624734" cy="49895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4615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4567" y="303079"/>
            <a:ext cx="2404500" cy="6451096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333" y="303079"/>
            <a:ext cx="7004704" cy="64510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3735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334" y="303080"/>
            <a:ext cx="9624734" cy="12594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4334" y="1764594"/>
            <a:ext cx="9624734" cy="49895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340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157" y="4859369"/>
            <a:ext cx="9090400" cy="150080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157" y="3204782"/>
            <a:ext cx="9090400" cy="16545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1791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334" y="303080"/>
            <a:ext cx="9624734" cy="12594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334" y="1764594"/>
            <a:ext cx="4703480" cy="498958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53343" y="1764594"/>
            <a:ext cx="4705724" cy="498958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8461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334" y="303080"/>
            <a:ext cx="9624734" cy="1259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33" y="1692753"/>
            <a:ext cx="4725931" cy="7049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333" y="2397693"/>
            <a:ext cx="4725931" cy="43564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3136" y="1692753"/>
            <a:ext cx="4725931" cy="7049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3136" y="2397693"/>
            <a:ext cx="4725931" cy="43564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783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334" y="303080"/>
            <a:ext cx="9624734" cy="12594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3310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2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334" y="300835"/>
            <a:ext cx="3518068" cy="12819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0372" y="300834"/>
            <a:ext cx="5978695" cy="645334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334" y="1582747"/>
            <a:ext cx="3518068" cy="5171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6362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6921" y="5292660"/>
            <a:ext cx="6414244" cy="62524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6921" y="675754"/>
            <a:ext cx="6414244" cy="45360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6921" y="5917901"/>
            <a:ext cx="6414244" cy="886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4461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3312ED0F-636D-49C5-B39F-7440F13E281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674938"/>
            <a:ext cx="128588" cy="2662237"/>
            <a:chOff x="0" y="2383"/>
            <a:chExt cx="4763" cy="2372"/>
          </a:xfrm>
        </p:grpSpPr>
        <p:sp>
          <p:nvSpPr>
            <p:cNvPr id="1030" name="Line 4">
              <a:extLst>
                <a:ext uri="{FF2B5EF4-FFF2-40B4-BE49-F238E27FC236}">
                  <a16:creationId xmlns:a16="http://schemas.microsoft.com/office/drawing/2014/main" id="{D05ADF10-E656-460D-951A-54A92DC18A5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383"/>
              <a:ext cx="4763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1" name="Line 5">
              <a:extLst>
                <a:ext uri="{FF2B5EF4-FFF2-40B4-BE49-F238E27FC236}">
                  <a16:creationId xmlns:a16="http://schemas.microsoft.com/office/drawing/2014/main" id="{DBEA97C2-39C5-447C-A9D9-72F00EAF9D5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755"/>
              <a:ext cx="4763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27" name="Group 8">
            <a:extLst>
              <a:ext uri="{FF2B5EF4-FFF2-40B4-BE49-F238E27FC236}">
                <a16:creationId xmlns:a16="http://schemas.microsoft.com/office/drawing/2014/main" id="{47A683EA-C634-4217-BAA5-86F5AB5F39B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564813" y="2674938"/>
            <a:ext cx="128587" cy="2662237"/>
            <a:chOff x="0" y="2383"/>
            <a:chExt cx="4763" cy="2372"/>
          </a:xfrm>
        </p:grpSpPr>
        <p:sp>
          <p:nvSpPr>
            <p:cNvPr id="1028" name="Line 9">
              <a:extLst>
                <a:ext uri="{FF2B5EF4-FFF2-40B4-BE49-F238E27FC236}">
                  <a16:creationId xmlns:a16="http://schemas.microsoft.com/office/drawing/2014/main" id="{0B1A1362-3561-4FC1-A8F5-C3053E44C69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383"/>
              <a:ext cx="4763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9" name="Line 10">
              <a:extLst>
                <a:ext uri="{FF2B5EF4-FFF2-40B4-BE49-F238E27FC236}">
                  <a16:creationId xmlns:a16="http://schemas.microsoft.com/office/drawing/2014/main" id="{9711E148-0CD8-4B1C-9AB4-020B31E8089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755"/>
              <a:ext cx="4763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anessa.kohlhaas@koeln-freiwillig.de" TargetMode="External"/><Relationship Id="rId13" Type="http://schemas.openxmlformats.org/officeDocument/2006/relationships/hyperlink" Target="mailto:hanne.mick@koeln-freiwillig.de" TargetMode="External"/><Relationship Id="rId18" Type="http://schemas.openxmlformats.org/officeDocument/2006/relationships/hyperlink" Target="mailto:boris.sieverts@koeln-freiwillig.de" TargetMode="External"/><Relationship Id="rId3" Type="http://schemas.openxmlformats.org/officeDocument/2006/relationships/hyperlink" Target="mailto:hilde.cordes@koel-freiwillig.de" TargetMode="External"/><Relationship Id="rId7" Type="http://schemas.openxmlformats.org/officeDocument/2006/relationships/hyperlink" Target="mailto:gabi.klein@koeln-freiwillig.de" TargetMode="External"/><Relationship Id="rId12" Type="http://schemas.openxmlformats.org/officeDocument/2006/relationships/hyperlink" Target="mailto:krista.meurer@koeln-freiwillig.de" TargetMode="External"/><Relationship Id="rId17" Type="http://schemas.openxmlformats.org/officeDocument/2006/relationships/hyperlink" Target="mailto:dieter.schoeffmann@koeln-freiwillig.de" TargetMode="External"/><Relationship Id="rId2" Type="http://schemas.openxmlformats.org/officeDocument/2006/relationships/hyperlink" Target="mailto:info@koeln-freiwillig.de" TargetMode="External"/><Relationship Id="rId16" Type="http://schemas.openxmlformats.org/officeDocument/2006/relationships/hyperlink" Target="mailto:ruth.schaefers@koeln-freiwillig.d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arolin.huener@koeln-freiwillig.de" TargetMode="External"/><Relationship Id="rId11" Type="http://schemas.openxmlformats.org/officeDocument/2006/relationships/hyperlink" Target="mailto:simone.krost@koeln-freiwillig.de" TargetMode="External"/><Relationship Id="rId5" Type="http://schemas.openxmlformats.org/officeDocument/2006/relationships/hyperlink" Target="mailto:corinna.goos@koeln-freiwillig.de" TargetMode="External"/><Relationship Id="rId15" Type="http://schemas.openxmlformats.org/officeDocument/2006/relationships/hyperlink" Target="mailto:lisa.reitz@koeln-freiwillig.de" TargetMode="External"/><Relationship Id="rId10" Type="http://schemas.openxmlformats.org/officeDocument/2006/relationships/hyperlink" Target="mailto:lisa.knobe@koeln-freiwillig.de" TargetMode="External"/><Relationship Id="rId4" Type="http://schemas.openxmlformats.org/officeDocument/2006/relationships/hyperlink" Target="mailto:susanne.freisberg@koeln-freiwillig.de" TargetMode="External"/><Relationship Id="rId9" Type="http://schemas.openxmlformats.org/officeDocument/2006/relationships/hyperlink" Target="mailto:franziska.kopp@koeln-freiwilllig.de" TargetMode="External"/><Relationship Id="rId14" Type="http://schemas.openxmlformats.org/officeDocument/2006/relationships/hyperlink" Target="mailto:anna-lena.mueller@koeln-freiwillig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3753849F-75F1-48D7-A40D-9CAAF9952609}"/>
              </a:ext>
            </a:extLst>
          </p:cNvPr>
          <p:cNvCxnSpPr>
            <a:cxnSpLocks/>
            <a:stCxn id="2086" idx="2"/>
          </p:cNvCxnSpPr>
          <p:nvPr/>
        </p:nvCxnSpPr>
        <p:spPr>
          <a:xfrm flipH="1">
            <a:off x="2381250" y="3457575"/>
            <a:ext cx="19050" cy="2338388"/>
          </a:xfrm>
          <a:prstGeom prst="line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16D3D20B-98C9-49B4-8486-3D022343C7BB}"/>
              </a:ext>
            </a:extLst>
          </p:cNvPr>
          <p:cNvCxnSpPr>
            <a:cxnSpLocks/>
          </p:cNvCxnSpPr>
          <p:nvPr/>
        </p:nvCxnSpPr>
        <p:spPr>
          <a:xfrm>
            <a:off x="1006475" y="4176713"/>
            <a:ext cx="0" cy="1978025"/>
          </a:xfrm>
          <a:prstGeom prst="line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FC809304-BA32-4332-8454-2A6B4FA1DB60}"/>
              </a:ext>
            </a:extLst>
          </p:cNvPr>
          <p:cNvCxnSpPr>
            <a:cxnSpLocks/>
          </p:cNvCxnSpPr>
          <p:nvPr/>
        </p:nvCxnSpPr>
        <p:spPr>
          <a:xfrm>
            <a:off x="3794125" y="4175125"/>
            <a:ext cx="0" cy="1979613"/>
          </a:xfrm>
          <a:prstGeom prst="line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6141B89F-CA7C-4EF9-8C41-9303AB0ACDC4}"/>
              </a:ext>
            </a:extLst>
          </p:cNvPr>
          <p:cNvCxnSpPr>
            <a:cxnSpLocks/>
          </p:cNvCxnSpPr>
          <p:nvPr/>
        </p:nvCxnSpPr>
        <p:spPr>
          <a:xfrm>
            <a:off x="6816725" y="3681413"/>
            <a:ext cx="0" cy="2700337"/>
          </a:xfrm>
          <a:prstGeom prst="line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333E1D2D-3337-42B0-A343-368EA56B72EB}"/>
              </a:ext>
            </a:extLst>
          </p:cNvPr>
          <p:cNvCxnSpPr>
            <a:cxnSpLocks/>
          </p:cNvCxnSpPr>
          <p:nvPr/>
        </p:nvCxnSpPr>
        <p:spPr>
          <a:xfrm>
            <a:off x="5437188" y="4176713"/>
            <a:ext cx="0" cy="1979612"/>
          </a:xfrm>
          <a:prstGeom prst="line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A514AB17-92E0-4CC2-8358-3597A2402EEF}"/>
              </a:ext>
            </a:extLst>
          </p:cNvPr>
          <p:cNvCxnSpPr>
            <a:cxnSpLocks/>
          </p:cNvCxnSpPr>
          <p:nvPr/>
        </p:nvCxnSpPr>
        <p:spPr>
          <a:xfrm>
            <a:off x="8229600" y="4176713"/>
            <a:ext cx="0" cy="1979612"/>
          </a:xfrm>
          <a:prstGeom prst="line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Line 34">
            <a:extLst>
              <a:ext uri="{FF2B5EF4-FFF2-40B4-BE49-F238E27FC236}">
                <a16:creationId xmlns:a16="http://schemas.microsoft.com/office/drawing/2014/main" id="{EA03C9CE-2B86-4769-A440-8A2DB3A01B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46700" y="1171575"/>
            <a:ext cx="0" cy="1349375"/>
          </a:xfrm>
          <a:prstGeom prst="line">
            <a:avLst/>
          </a:prstGeom>
          <a:noFill/>
          <a:ln w="9525">
            <a:solidFill>
              <a:srgbClr val="5F6E0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7" name="Text Box 4">
            <a:extLst>
              <a:ext uri="{FF2B5EF4-FFF2-40B4-BE49-F238E27FC236}">
                <a16:creationId xmlns:a16="http://schemas.microsoft.com/office/drawing/2014/main" id="{4DFC0EF2-BCFF-479E-B336-6211A7178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906838"/>
            <a:ext cx="1298575" cy="433387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Ehrenamt</a:t>
            </a:r>
          </a:p>
        </p:txBody>
      </p:sp>
      <p:sp>
        <p:nvSpPr>
          <p:cNvPr id="2058" name="Text Box 5">
            <a:extLst>
              <a:ext uri="{FF2B5EF4-FFF2-40B4-BE49-F238E27FC236}">
                <a16:creationId xmlns:a16="http://schemas.microsoft.com/office/drawing/2014/main" id="{170CBD63-DDF5-4941-9710-881A732A4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3906838"/>
            <a:ext cx="1300162" cy="433387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Freiwilligendienste</a:t>
            </a:r>
          </a:p>
        </p:txBody>
      </p:sp>
      <p:sp>
        <p:nvSpPr>
          <p:cNvPr id="2059" name="Text Box 6">
            <a:extLst>
              <a:ext uri="{FF2B5EF4-FFF2-40B4-BE49-F238E27FC236}">
                <a16:creationId xmlns:a16="http://schemas.microsoft.com/office/drawing/2014/main" id="{04D6B212-EB09-4EDA-8091-920607D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3906838"/>
            <a:ext cx="1306513" cy="433387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Unternehmens-engagement</a:t>
            </a:r>
          </a:p>
        </p:txBody>
      </p:sp>
      <p:sp>
        <p:nvSpPr>
          <p:cNvPr id="2062" name="Text Box 9">
            <a:extLst>
              <a:ext uri="{FF2B5EF4-FFF2-40B4-BE49-F238E27FC236}">
                <a16:creationId xmlns:a16="http://schemas.microsoft.com/office/drawing/2014/main" id="{153D53CC-EF08-40B8-BF92-633E8626C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535488"/>
            <a:ext cx="1298575" cy="827088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</p:spPr>
        <p:txBody>
          <a:bodyPr lIns="54000" rIns="54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Projekte: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Engagement-vermittlung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Mülheimer Brücken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Inklusives Engagement</a:t>
            </a:r>
          </a:p>
        </p:txBody>
      </p:sp>
      <p:sp>
        <p:nvSpPr>
          <p:cNvPr id="2063" name="Text Box 10">
            <a:extLst>
              <a:ext uri="{FF2B5EF4-FFF2-40B4-BE49-F238E27FC236}">
                <a16:creationId xmlns:a16="http://schemas.microsoft.com/office/drawing/2014/main" id="{A9776B18-2FB5-4CA9-8DB8-718A1BF0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4535488"/>
            <a:ext cx="1300162" cy="720725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</p:spPr>
        <p:txBody>
          <a:bodyPr lIns="72000" rIns="72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Projekte: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Kölner Freiwilligen-dienst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Internationaler Freiwilligendienst</a:t>
            </a:r>
          </a:p>
        </p:txBody>
      </p:sp>
      <p:sp>
        <p:nvSpPr>
          <p:cNvPr id="2064" name="Text Box 12">
            <a:extLst>
              <a:ext uri="{FF2B5EF4-FFF2-40B4-BE49-F238E27FC236}">
                <a16:creationId xmlns:a16="http://schemas.microsoft.com/office/drawing/2014/main" id="{83DE3CEE-2F15-48BB-ACE4-C6C814F0B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4535488"/>
            <a:ext cx="1311275" cy="450850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>
                <a:solidFill>
                  <a:srgbClr val="5F6E0F"/>
                </a:solidFill>
              </a:rPr>
              <a:t>Projekt: </a:t>
            </a:r>
            <a:endParaRPr lang="de-DE" altLang="de-DE" sz="800" b="1" dirty="0">
              <a:solidFill>
                <a:srgbClr val="5F6E0F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 err="1">
                <a:solidFill>
                  <a:srgbClr val="5F6E0F"/>
                </a:solidFill>
              </a:rPr>
              <a:t>LeseWelten</a:t>
            </a:r>
            <a:endParaRPr lang="de-DE" altLang="de-DE" sz="800" dirty="0">
              <a:solidFill>
                <a:srgbClr val="5F6E0F"/>
              </a:solidFill>
            </a:endParaRPr>
          </a:p>
        </p:txBody>
      </p:sp>
      <p:sp>
        <p:nvSpPr>
          <p:cNvPr id="2065" name="Text Box 13">
            <a:extLst>
              <a:ext uri="{FF2B5EF4-FFF2-40B4-BE49-F238E27FC236}">
                <a16:creationId xmlns:a16="http://schemas.microsoft.com/office/drawing/2014/main" id="{1F01E1CA-B29D-4BE4-A0CE-80D81F5FA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963" y="4535488"/>
            <a:ext cx="1311275" cy="900112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Projekte: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Patenschaften für Flüchtlingskinder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 err="1">
                <a:solidFill>
                  <a:srgbClr val="5F6E0F"/>
                </a:solidFill>
              </a:rPr>
              <a:t>WelcomeWalk</a:t>
            </a:r>
            <a:endParaRPr lang="de-DE" altLang="de-DE" sz="800" dirty="0">
              <a:solidFill>
                <a:srgbClr val="5F6E0F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 err="1">
                <a:solidFill>
                  <a:srgbClr val="5F6E0F"/>
                </a:solidFill>
              </a:rPr>
              <a:t>Babellos</a:t>
            </a:r>
            <a:endParaRPr lang="de-DE" altLang="de-DE" sz="800" dirty="0">
              <a:solidFill>
                <a:srgbClr val="5F6E0F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Forum für </a:t>
            </a:r>
            <a:r>
              <a:rPr lang="de-DE" altLang="de-DE" sz="800" dirty="0" err="1">
                <a:solidFill>
                  <a:srgbClr val="5F6E0F"/>
                </a:solidFill>
              </a:rPr>
              <a:t>Willkom-menskultur</a:t>
            </a:r>
            <a:endParaRPr lang="de-DE" altLang="de-DE" sz="800" dirty="0">
              <a:solidFill>
                <a:srgbClr val="5F6E0F"/>
              </a:solidFill>
            </a:endParaRPr>
          </a:p>
        </p:txBody>
      </p:sp>
      <p:sp>
        <p:nvSpPr>
          <p:cNvPr id="3" name="Text Box 16">
            <a:extLst>
              <a:ext uri="{FF2B5EF4-FFF2-40B4-BE49-F238E27FC236}">
                <a16:creationId xmlns:a16="http://schemas.microsoft.com/office/drawing/2014/main" id="{A291754C-D3B9-4580-8872-A23AF2DA2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900113"/>
            <a:ext cx="3419475" cy="269875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MITGLIEDERVERSAMMLUNG</a:t>
            </a:r>
          </a:p>
        </p:txBody>
      </p:sp>
      <p:sp>
        <p:nvSpPr>
          <p:cNvPr id="2067" name="Text Box 18">
            <a:extLst>
              <a:ext uri="{FF2B5EF4-FFF2-40B4-BE49-F238E27FC236}">
                <a16:creationId xmlns:a16="http://schemas.microsoft.com/office/drawing/2014/main" id="{F66E6061-8AE8-44EF-AC35-475858869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63" y="6065838"/>
            <a:ext cx="1300162" cy="720725"/>
          </a:xfrm>
          <a:prstGeom prst="rect">
            <a:avLst/>
          </a:prstGeom>
          <a:ln w="3175">
            <a:solidFill>
              <a:srgbClr val="5F6E0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Mitarbeitende: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Susanne Freisberg-</a:t>
            </a:r>
            <a:r>
              <a:rPr lang="de-DE" altLang="de-DE" sz="800" dirty="0" err="1">
                <a:solidFill>
                  <a:srgbClr val="5F6E0F"/>
                </a:solidFill>
              </a:rPr>
              <a:t>Houy</a:t>
            </a:r>
            <a:endParaRPr lang="de-DE" altLang="de-DE" sz="800" dirty="0">
              <a:solidFill>
                <a:srgbClr val="5F6E0F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Ruth Schaefers</a:t>
            </a:r>
          </a:p>
        </p:txBody>
      </p:sp>
      <p:sp>
        <p:nvSpPr>
          <p:cNvPr id="2066" name="Text Box 31">
            <a:extLst>
              <a:ext uri="{FF2B5EF4-FFF2-40B4-BE49-F238E27FC236}">
                <a16:creationId xmlns:a16="http://schemas.microsoft.com/office/drawing/2014/main" id="{59E4032B-813F-44C1-BB87-26D4C0521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2432050"/>
            <a:ext cx="3419475" cy="269875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800" dirty="0">
                <a:solidFill>
                  <a:srgbClr val="5F6E0F"/>
                </a:solidFill>
              </a:rPr>
              <a:t>Karolin Hüner</a:t>
            </a:r>
          </a:p>
        </p:txBody>
      </p:sp>
      <p:sp>
        <p:nvSpPr>
          <p:cNvPr id="4" name="Text Box 30">
            <a:extLst>
              <a:ext uri="{FF2B5EF4-FFF2-40B4-BE49-F238E27FC236}">
                <a16:creationId xmlns:a16="http://schemas.microsoft.com/office/drawing/2014/main" id="{17165D73-3400-4FD1-80FC-1B42E2DA8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2160588"/>
            <a:ext cx="3419475" cy="271462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GESCHÄFTSFÜHRUNG</a:t>
            </a:r>
          </a:p>
        </p:txBody>
      </p:sp>
      <p:sp>
        <p:nvSpPr>
          <p:cNvPr id="2068" name="Text Box 28">
            <a:extLst>
              <a:ext uri="{FF2B5EF4-FFF2-40B4-BE49-F238E27FC236}">
                <a16:creationId xmlns:a16="http://schemas.microsoft.com/office/drawing/2014/main" id="{1B4271A8-C17C-44CF-AC6D-97D26892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1620838"/>
            <a:ext cx="3419475" cy="358775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800" dirty="0">
                <a:solidFill>
                  <a:srgbClr val="5F6E0F"/>
                </a:solidFill>
              </a:rPr>
              <a:t>Dr. Monika Braun, Anne Burgmer, Susanne Friedrich, Barbara Maubach, Prof. Dr. Anke Ortlepp, Werner Pieper </a:t>
            </a:r>
          </a:p>
        </p:txBody>
      </p:sp>
      <p:sp>
        <p:nvSpPr>
          <p:cNvPr id="2069" name="Text Box 27">
            <a:extLst>
              <a:ext uri="{FF2B5EF4-FFF2-40B4-BE49-F238E27FC236}">
                <a16:creationId xmlns:a16="http://schemas.microsoft.com/office/drawing/2014/main" id="{D2B6E44F-E68D-4174-BC0E-990321E32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1350963"/>
            <a:ext cx="3419475" cy="269875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VORSTAND</a:t>
            </a:r>
          </a:p>
        </p:txBody>
      </p:sp>
      <p:sp>
        <p:nvSpPr>
          <p:cNvPr id="2070" name="Text Box 42">
            <a:extLst>
              <a:ext uri="{FF2B5EF4-FFF2-40B4-BE49-F238E27FC236}">
                <a16:creationId xmlns:a16="http://schemas.microsoft.com/office/drawing/2014/main" id="{E1C121BA-D311-4D11-BCB7-7C98947CF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360363"/>
            <a:ext cx="10080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6E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5F6E0F"/>
                </a:solidFill>
              </a:rPr>
              <a:t>Organigramm der Kölner Freiwilligen Agentur e.V.</a:t>
            </a:r>
          </a:p>
        </p:txBody>
      </p:sp>
      <p:sp>
        <p:nvSpPr>
          <p:cNvPr id="2074" name="Text Box 19">
            <a:extLst>
              <a:ext uri="{FF2B5EF4-FFF2-40B4-BE49-F238E27FC236}">
                <a16:creationId xmlns:a16="http://schemas.microsoft.com/office/drawing/2014/main" id="{5BEF2739-D137-4E62-99CF-9DB788272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963" y="6065838"/>
            <a:ext cx="1311275" cy="720725"/>
          </a:xfrm>
          <a:prstGeom prst="rect">
            <a:avLst/>
          </a:prstGeom>
          <a:ln w="3175">
            <a:solidFill>
              <a:srgbClr val="5F6E0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Mitarbeitende: 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Hanne Mick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Lisa Reitz </a:t>
            </a:r>
          </a:p>
        </p:txBody>
      </p:sp>
      <p:sp>
        <p:nvSpPr>
          <p:cNvPr id="2076" name="Text Box 9">
            <a:extLst>
              <a:ext uri="{FF2B5EF4-FFF2-40B4-BE49-F238E27FC236}">
                <a16:creationId xmlns:a16="http://schemas.microsoft.com/office/drawing/2014/main" id="{4EBAFE11-6604-4581-AE70-C79B5D9C1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6065838"/>
            <a:ext cx="1298575" cy="719137"/>
          </a:xfrm>
          <a:prstGeom prst="rect">
            <a:avLst/>
          </a:prstGeom>
          <a:ln w="3175">
            <a:solidFill>
              <a:srgbClr val="5F6E0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4000" rIns="54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Mitarbeitende: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Susanne Freisberg-</a:t>
            </a:r>
            <a:r>
              <a:rPr lang="de-DE" altLang="de-DE" sz="800" dirty="0" err="1">
                <a:solidFill>
                  <a:srgbClr val="5F6E0F"/>
                </a:solidFill>
              </a:rPr>
              <a:t>Houy</a:t>
            </a:r>
            <a:endParaRPr lang="de-DE" altLang="de-DE" sz="800" dirty="0">
              <a:solidFill>
                <a:srgbClr val="5F6E0F"/>
              </a:solidFill>
            </a:endParaRPr>
          </a:p>
        </p:txBody>
      </p:sp>
      <p:sp>
        <p:nvSpPr>
          <p:cNvPr id="2077" name="Text Box 12">
            <a:extLst>
              <a:ext uri="{FF2B5EF4-FFF2-40B4-BE49-F238E27FC236}">
                <a16:creationId xmlns:a16="http://schemas.microsoft.com/office/drawing/2014/main" id="{266238A0-BB82-49DD-8192-5584455F9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6065838"/>
            <a:ext cx="1306513" cy="720725"/>
          </a:xfrm>
          <a:prstGeom prst="rect">
            <a:avLst/>
          </a:prstGeom>
          <a:ln w="3175">
            <a:solidFill>
              <a:srgbClr val="5F6E0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Mitarbeitende: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Krista Meurer</a:t>
            </a:r>
          </a:p>
          <a:p>
            <a:pPr eaLnBrk="1" hangingPunct="1">
              <a:defRPr/>
            </a:pPr>
            <a:endParaRPr lang="de-DE" altLang="de-DE" sz="800" dirty="0">
              <a:solidFill>
                <a:srgbClr val="5F6E0F"/>
              </a:solidFill>
            </a:endParaRPr>
          </a:p>
        </p:txBody>
      </p:sp>
      <p:sp>
        <p:nvSpPr>
          <p:cNvPr id="2078" name="Text Box 12">
            <a:extLst>
              <a:ext uri="{FF2B5EF4-FFF2-40B4-BE49-F238E27FC236}">
                <a16:creationId xmlns:a16="http://schemas.microsoft.com/office/drawing/2014/main" id="{9BCB8434-FF28-4299-AB5E-F5DDB1B9C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4535488"/>
            <a:ext cx="1306513" cy="450850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Projekte: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 err="1">
                <a:solidFill>
                  <a:srgbClr val="5F6E0F"/>
                </a:solidFill>
              </a:rPr>
              <a:t>FreiwilligenTag</a:t>
            </a:r>
            <a:endParaRPr lang="de-DE" altLang="de-DE" sz="800" dirty="0">
              <a:solidFill>
                <a:srgbClr val="5F6E0F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Marktplatz</a:t>
            </a:r>
          </a:p>
        </p:txBody>
      </p:sp>
      <p:sp>
        <p:nvSpPr>
          <p:cNvPr id="2080" name="Text Box 12">
            <a:extLst>
              <a:ext uri="{FF2B5EF4-FFF2-40B4-BE49-F238E27FC236}">
                <a16:creationId xmlns:a16="http://schemas.microsoft.com/office/drawing/2014/main" id="{FE260E75-1696-4363-9587-BD487BF91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088" y="4535488"/>
            <a:ext cx="1311275" cy="450850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Projekte: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DUO Rodenkirchen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DUO Innenstadt</a:t>
            </a:r>
          </a:p>
        </p:txBody>
      </p:sp>
      <p:sp>
        <p:nvSpPr>
          <p:cNvPr id="5" name="Line 35">
            <a:extLst>
              <a:ext uri="{FF2B5EF4-FFF2-40B4-BE49-F238E27FC236}">
                <a16:creationId xmlns:a16="http://schemas.microsoft.com/office/drawing/2014/main" id="{F06783EF-174F-4B49-8758-ED3563798B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56438" y="2295525"/>
            <a:ext cx="481012" cy="0"/>
          </a:xfrm>
          <a:prstGeom prst="line">
            <a:avLst/>
          </a:prstGeom>
          <a:noFill/>
          <a:ln w="9525">
            <a:solidFill>
              <a:srgbClr val="5F6E0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8" name="Text Box 12">
            <a:extLst>
              <a:ext uri="{FF2B5EF4-FFF2-40B4-BE49-F238E27FC236}">
                <a16:creationId xmlns:a16="http://schemas.microsoft.com/office/drawing/2014/main" id="{DFEBF0DE-0815-4A20-95D7-B16D02DCD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088" y="6065838"/>
            <a:ext cx="1311275" cy="720725"/>
          </a:xfrm>
          <a:prstGeom prst="rect">
            <a:avLst/>
          </a:prstGeom>
          <a:ln w="3175">
            <a:solidFill>
              <a:srgbClr val="5F6E0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Mitarbeitende: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Hilde Cordes</a:t>
            </a:r>
          </a:p>
        </p:txBody>
      </p:sp>
      <p:sp>
        <p:nvSpPr>
          <p:cNvPr id="2089" name="Text Box 12">
            <a:extLst>
              <a:ext uri="{FF2B5EF4-FFF2-40B4-BE49-F238E27FC236}">
                <a16:creationId xmlns:a16="http://schemas.microsoft.com/office/drawing/2014/main" id="{84C0EDF4-050A-4D89-9C31-B9667AD09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6065838"/>
            <a:ext cx="1311275" cy="720725"/>
          </a:xfrm>
          <a:prstGeom prst="rect">
            <a:avLst/>
          </a:prstGeom>
          <a:ln w="3175">
            <a:solidFill>
              <a:srgbClr val="5F6E0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Mitarbeitende: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Franziska Kopp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D94008D-9439-4366-B349-4D2148EC501B}"/>
              </a:ext>
            </a:extLst>
          </p:cNvPr>
          <p:cNvSpPr txBox="1"/>
          <p:nvPr/>
        </p:nvSpPr>
        <p:spPr>
          <a:xfrm>
            <a:off x="357188" y="5795963"/>
            <a:ext cx="1298575" cy="269875"/>
          </a:xfrm>
          <a:prstGeom prst="rect">
            <a:avLst/>
          </a:prstGeom>
          <a:solidFill>
            <a:srgbClr val="CDD2B9"/>
          </a:solidFill>
          <a:ln w="3175">
            <a:solidFill>
              <a:srgbClr val="5F6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Ins="0" anchor="ctr"/>
          <a:lstStyle/>
          <a:p>
            <a:pPr eaLnBrk="1" hangingPunct="1">
              <a:defRPr/>
            </a:pPr>
            <a:r>
              <a:rPr lang="de-DE" sz="800" b="1" dirty="0">
                <a:solidFill>
                  <a:srgbClr val="5F6E0F"/>
                </a:solidFill>
              </a:rPr>
              <a:t>Leitung</a:t>
            </a:r>
            <a:r>
              <a:rPr lang="de-DE" sz="800" dirty="0">
                <a:solidFill>
                  <a:srgbClr val="5F6E0F"/>
                </a:solidFill>
              </a:rPr>
              <a:t>: </a:t>
            </a:r>
            <a:br>
              <a:rPr lang="de-DE" sz="800" dirty="0">
                <a:solidFill>
                  <a:srgbClr val="5F6E0F"/>
                </a:solidFill>
              </a:rPr>
            </a:br>
            <a:r>
              <a:rPr lang="de-DE" sz="800" dirty="0">
                <a:solidFill>
                  <a:srgbClr val="5F6E0F"/>
                </a:solidFill>
              </a:rPr>
              <a:t>Anna-Lena Müller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7B10F03-348E-46A2-A99E-782711F5AC5A}"/>
              </a:ext>
            </a:extLst>
          </p:cNvPr>
          <p:cNvSpPr txBox="1"/>
          <p:nvPr/>
        </p:nvSpPr>
        <p:spPr>
          <a:xfrm>
            <a:off x="1744663" y="5795963"/>
            <a:ext cx="1300162" cy="269875"/>
          </a:xfrm>
          <a:prstGeom prst="rect">
            <a:avLst/>
          </a:prstGeom>
          <a:solidFill>
            <a:srgbClr val="CDD2B9"/>
          </a:solidFill>
          <a:ln w="3175">
            <a:solidFill>
              <a:srgbClr val="5F6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DE" sz="800" b="1" dirty="0">
                <a:solidFill>
                  <a:srgbClr val="5F6E0F"/>
                </a:solidFill>
              </a:rPr>
              <a:t>Leitung: </a:t>
            </a:r>
            <a:br>
              <a:rPr lang="de-DE" sz="800" b="1" dirty="0">
                <a:solidFill>
                  <a:srgbClr val="5F6E0F"/>
                </a:solidFill>
              </a:rPr>
            </a:br>
            <a:r>
              <a:rPr lang="de-DE" sz="800" b="1" dirty="0">
                <a:solidFill>
                  <a:srgbClr val="5F6E0F"/>
                </a:solidFill>
              </a:rPr>
              <a:t>Vanessa Kohlhaas</a:t>
            </a:r>
            <a:endParaRPr lang="de-DE" sz="800" dirty="0">
              <a:solidFill>
                <a:srgbClr val="5F6E0F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6B2D3B4-D7F6-4BB3-BB66-29390BA96C81}"/>
              </a:ext>
            </a:extLst>
          </p:cNvPr>
          <p:cNvSpPr txBox="1"/>
          <p:nvPr/>
        </p:nvSpPr>
        <p:spPr>
          <a:xfrm>
            <a:off x="3140075" y="5795963"/>
            <a:ext cx="1306513" cy="269875"/>
          </a:xfrm>
          <a:prstGeom prst="rect">
            <a:avLst/>
          </a:prstGeom>
          <a:solidFill>
            <a:srgbClr val="CDD2B9"/>
          </a:solidFill>
          <a:ln w="3175">
            <a:solidFill>
              <a:srgbClr val="5F6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DE" sz="800" b="1" dirty="0">
                <a:solidFill>
                  <a:srgbClr val="5F6E0F"/>
                </a:solidFill>
              </a:rPr>
              <a:t>Leitung: </a:t>
            </a:r>
            <a:br>
              <a:rPr lang="de-DE" sz="800" b="1" dirty="0">
                <a:solidFill>
                  <a:srgbClr val="5F6E0F"/>
                </a:solidFill>
              </a:rPr>
            </a:br>
            <a:r>
              <a:rPr lang="de-DE" sz="800" dirty="0">
                <a:solidFill>
                  <a:srgbClr val="5F6E0F"/>
                </a:solidFill>
              </a:rPr>
              <a:t>Simone Krost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3A480B3-EFA2-4265-BDD1-70772DE530CA}"/>
              </a:ext>
            </a:extLst>
          </p:cNvPr>
          <p:cNvSpPr txBox="1"/>
          <p:nvPr/>
        </p:nvSpPr>
        <p:spPr>
          <a:xfrm>
            <a:off x="4759325" y="5795963"/>
            <a:ext cx="1311275" cy="269875"/>
          </a:xfrm>
          <a:prstGeom prst="rect">
            <a:avLst/>
          </a:prstGeom>
          <a:solidFill>
            <a:srgbClr val="CDD2B9"/>
          </a:solidFill>
          <a:ln w="3175">
            <a:solidFill>
              <a:srgbClr val="5F6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DE" sz="800" b="1" dirty="0">
                <a:solidFill>
                  <a:srgbClr val="5F6E0F"/>
                </a:solidFill>
              </a:rPr>
              <a:t>Leitung: </a:t>
            </a:r>
            <a:br>
              <a:rPr lang="de-DE" sz="800" b="1" dirty="0">
                <a:solidFill>
                  <a:srgbClr val="5F6E0F"/>
                </a:solidFill>
              </a:rPr>
            </a:br>
            <a:r>
              <a:rPr lang="de-DE" sz="800" dirty="0">
                <a:solidFill>
                  <a:srgbClr val="5F6E0F"/>
                </a:solidFill>
              </a:rPr>
              <a:t>Simone Krost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63645F-87D9-4535-A97D-EA2771AAE54A}"/>
              </a:ext>
            </a:extLst>
          </p:cNvPr>
          <p:cNvSpPr txBox="1"/>
          <p:nvPr/>
        </p:nvSpPr>
        <p:spPr>
          <a:xfrm>
            <a:off x="6161088" y="5795963"/>
            <a:ext cx="1311275" cy="269875"/>
          </a:xfrm>
          <a:prstGeom prst="rect">
            <a:avLst/>
          </a:prstGeom>
          <a:solidFill>
            <a:srgbClr val="CDD2B9"/>
          </a:solidFill>
          <a:ln w="3175">
            <a:solidFill>
              <a:srgbClr val="5F6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de-DE" sz="800" b="1" dirty="0">
                <a:solidFill>
                  <a:srgbClr val="5F6E0F"/>
                </a:solidFill>
              </a:rPr>
              <a:t>Leitung: </a:t>
            </a:r>
            <a:br>
              <a:rPr lang="de-DE" sz="800" b="1" dirty="0">
                <a:solidFill>
                  <a:srgbClr val="5F6E0F"/>
                </a:solidFill>
              </a:rPr>
            </a:br>
            <a:r>
              <a:rPr lang="de-DE" sz="800" dirty="0">
                <a:solidFill>
                  <a:srgbClr val="5F6E0F"/>
                </a:solidFill>
              </a:rPr>
              <a:t>Corinna Goos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278DD8-8673-4276-B48B-89C54AF3B8A2}"/>
              </a:ext>
            </a:extLst>
          </p:cNvPr>
          <p:cNvSpPr txBox="1"/>
          <p:nvPr/>
        </p:nvSpPr>
        <p:spPr>
          <a:xfrm>
            <a:off x="7573963" y="5795963"/>
            <a:ext cx="1311275" cy="269875"/>
          </a:xfrm>
          <a:prstGeom prst="rect">
            <a:avLst/>
          </a:prstGeom>
          <a:solidFill>
            <a:srgbClr val="CDD2B9"/>
          </a:solidFill>
          <a:ln w="3175">
            <a:solidFill>
              <a:srgbClr val="5F6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DE" sz="800" b="1" dirty="0">
                <a:solidFill>
                  <a:srgbClr val="5F6E0F"/>
                </a:solidFill>
              </a:rPr>
              <a:t>Leitung: </a:t>
            </a:r>
            <a:br>
              <a:rPr lang="de-DE" sz="800" b="1" dirty="0">
                <a:solidFill>
                  <a:srgbClr val="5F6E0F"/>
                </a:solidFill>
              </a:rPr>
            </a:br>
            <a:r>
              <a:rPr lang="de-DE" sz="800" dirty="0">
                <a:solidFill>
                  <a:srgbClr val="5F6E0F"/>
                </a:solidFill>
              </a:rPr>
              <a:t>Gabi Klein</a:t>
            </a:r>
          </a:p>
        </p:txBody>
      </p:sp>
      <p:sp>
        <p:nvSpPr>
          <p:cNvPr id="2085" name="Text Box 4">
            <a:extLst>
              <a:ext uri="{FF2B5EF4-FFF2-40B4-BE49-F238E27FC236}">
                <a16:creationId xmlns:a16="http://schemas.microsoft.com/office/drawing/2014/main" id="{49BC8894-AC9B-4194-9D96-090F98973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7288" y="2160588"/>
            <a:ext cx="1619250" cy="269875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>
                <a:solidFill>
                  <a:srgbClr val="5F6E0F"/>
                </a:solidFill>
              </a:rPr>
              <a:t>Finanzverwaltung: </a:t>
            </a:r>
            <a:br>
              <a:rPr lang="de-DE" altLang="de-DE" sz="800">
                <a:solidFill>
                  <a:srgbClr val="5F6E0F"/>
                </a:solidFill>
              </a:rPr>
            </a:br>
            <a:r>
              <a:rPr lang="de-DE" altLang="de-DE" sz="800">
                <a:solidFill>
                  <a:srgbClr val="5F6E0F"/>
                </a:solidFill>
              </a:rPr>
              <a:t>Dieter Schöffmann</a:t>
            </a:r>
          </a:p>
        </p:txBody>
      </p:sp>
      <p:sp>
        <p:nvSpPr>
          <p:cNvPr id="2086" name="Text Box 30">
            <a:extLst>
              <a:ext uri="{FF2B5EF4-FFF2-40B4-BE49-F238E27FC236}">
                <a16:creationId xmlns:a16="http://schemas.microsoft.com/office/drawing/2014/main" id="{DC059F65-1D43-490C-939F-67003FBFF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3186113"/>
            <a:ext cx="4090988" cy="271462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VERMITTLUNG</a:t>
            </a:r>
          </a:p>
        </p:txBody>
      </p:sp>
      <p:sp>
        <p:nvSpPr>
          <p:cNvPr id="2087" name="Text Box 30">
            <a:extLst>
              <a:ext uri="{FF2B5EF4-FFF2-40B4-BE49-F238E27FC236}">
                <a16:creationId xmlns:a16="http://schemas.microsoft.com/office/drawing/2014/main" id="{211281A8-FF96-48E5-A145-D1C3312E7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186113"/>
            <a:ext cx="5538788" cy="271462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PROJEKTE IN EIGENREGIE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EA079784-D6C1-458E-991F-B15E9BCA3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3906838"/>
            <a:ext cx="1311275" cy="433387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LeseWelten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8AE0F847-6E4B-47AA-8823-B09B4A5F4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088" y="3906838"/>
            <a:ext cx="1311275" cy="433387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DUO</a:t>
            </a:r>
          </a:p>
        </p:txBody>
      </p:sp>
      <p:sp>
        <p:nvSpPr>
          <p:cNvPr id="2090" name="Text Box 6">
            <a:extLst>
              <a:ext uri="{FF2B5EF4-FFF2-40B4-BE49-F238E27FC236}">
                <a16:creationId xmlns:a16="http://schemas.microsoft.com/office/drawing/2014/main" id="{17E94EDB-D11C-407D-8E08-5639D3836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963" y="3906838"/>
            <a:ext cx="1311275" cy="433387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Willkommenskultur</a:t>
            </a:r>
          </a:p>
        </p:txBody>
      </p:sp>
      <p:cxnSp>
        <p:nvCxnSpPr>
          <p:cNvPr id="18" name="Verbinder: gewinkelt 17">
            <a:extLst>
              <a:ext uri="{FF2B5EF4-FFF2-40B4-BE49-F238E27FC236}">
                <a16:creationId xmlns:a16="http://schemas.microsoft.com/office/drawing/2014/main" id="{A8F5C540-1D7C-4195-B5D9-6EBFF135F9EE}"/>
              </a:ext>
            </a:extLst>
          </p:cNvPr>
          <p:cNvCxnSpPr>
            <a:stCxn id="2066" idx="2"/>
            <a:endCxn id="2086" idx="0"/>
          </p:cNvCxnSpPr>
          <p:nvPr/>
        </p:nvCxnSpPr>
        <p:spPr>
          <a:xfrm rot="5400000">
            <a:off x="3631406" y="1470819"/>
            <a:ext cx="484188" cy="2946400"/>
          </a:xfrm>
          <a:prstGeom prst="bentConnector3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Verbinder: gewinkelt 19">
            <a:extLst>
              <a:ext uri="{FF2B5EF4-FFF2-40B4-BE49-F238E27FC236}">
                <a16:creationId xmlns:a16="http://schemas.microsoft.com/office/drawing/2014/main" id="{C096424F-FDCB-4366-8920-DCB18014188F}"/>
              </a:ext>
            </a:extLst>
          </p:cNvPr>
          <p:cNvCxnSpPr>
            <a:stCxn id="2066" idx="2"/>
            <a:endCxn id="2087" idx="0"/>
          </p:cNvCxnSpPr>
          <p:nvPr/>
        </p:nvCxnSpPr>
        <p:spPr>
          <a:xfrm rot="16200000" flipH="1">
            <a:off x="6195219" y="1853406"/>
            <a:ext cx="484188" cy="2181225"/>
          </a:xfrm>
          <a:prstGeom prst="bentConnector3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Verbinder: gewinkelt 2047">
            <a:extLst>
              <a:ext uri="{FF2B5EF4-FFF2-40B4-BE49-F238E27FC236}">
                <a16:creationId xmlns:a16="http://schemas.microsoft.com/office/drawing/2014/main" id="{491CCDB4-4C6C-42EB-B01D-ED8B384B347E}"/>
              </a:ext>
            </a:extLst>
          </p:cNvPr>
          <p:cNvCxnSpPr>
            <a:stCxn id="2087" idx="2"/>
            <a:endCxn id="2090" idx="0"/>
          </p:cNvCxnSpPr>
          <p:nvPr/>
        </p:nvCxnSpPr>
        <p:spPr>
          <a:xfrm rot="16200000" flipH="1">
            <a:off x="7654131" y="3331369"/>
            <a:ext cx="449263" cy="701675"/>
          </a:xfrm>
          <a:prstGeom prst="bentConnector3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4" name="Textfeld 43">
            <a:extLst>
              <a:ext uri="{FF2B5EF4-FFF2-40B4-BE49-F238E27FC236}">
                <a16:creationId xmlns:a16="http://schemas.microsoft.com/office/drawing/2014/main" id="{8D62AB08-46C5-4F0C-9308-D9FF58DBD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7200900"/>
            <a:ext cx="21605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800" dirty="0">
                <a:solidFill>
                  <a:srgbClr val="5F6E0F"/>
                </a:solidFill>
              </a:rPr>
              <a:t>Stand: 01.05.2024</a:t>
            </a:r>
          </a:p>
        </p:txBody>
      </p: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FEAC0DB8-D652-46F4-BE36-EE0B48EF5466}"/>
              </a:ext>
            </a:extLst>
          </p:cNvPr>
          <p:cNvCxnSpPr>
            <a:cxnSpLocks/>
          </p:cNvCxnSpPr>
          <p:nvPr/>
        </p:nvCxnSpPr>
        <p:spPr>
          <a:xfrm>
            <a:off x="9632950" y="4176713"/>
            <a:ext cx="0" cy="1978025"/>
          </a:xfrm>
          <a:prstGeom prst="line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13">
            <a:extLst>
              <a:ext uri="{FF2B5EF4-FFF2-40B4-BE49-F238E27FC236}">
                <a16:creationId xmlns:a16="http://schemas.microsoft.com/office/drawing/2014/main" id="{AD0F2220-954C-4B7C-93B3-B1A14257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6838" y="4535488"/>
            <a:ext cx="1311275" cy="720725"/>
          </a:xfrm>
          <a:prstGeom prst="rect">
            <a:avLst/>
          </a:prstGeom>
          <a:solidFill>
            <a:schemeClr val="bg1"/>
          </a:solidFill>
          <a:ln w="9525">
            <a:solidFill>
              <a:srgbClr val="5F6E0F"/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Projekte: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Büro für Öffentlich-</a:t>
            </a:r>
            <a:r>
              <a:rPr lang="de-DE" altLang="de-DE" sz="800" dirty="0" err="1">
                <a:solidFill>
                  <a:srgbClr val="5F6E0F"/>
                </a:solidFill>
              </a:rPr>
              <a:t>keitsbeteiligung</a:t>
            </a:r>
            <a:endParaRPr lang="de-DE" altLang="de-DE" sz="800" dirty="0">
              <a:solidFill>
                <a:srgbClr val="5F6E0F"/>
              </a:solidFill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Stadtgesellschaft-</a:t>
            </a:r>
            <a:r>
              <a:rPr lang="de-DE" altLang="de-DE" sz="800" dirty="0" err="1">
                <a:solidFill>
                  <a:srgbClr val="5F6E0F"/>
                </a:solidFill>
              </a:rPr>
              <a:t>liche</a:t>
            </a:r>
            <a:r>
              <a:rPr lang="de-DE" altLang="de-DE" sz="800" dirty="0">
                <a:solidFill>
                  <a:srgbClr val="5F6E0F"/>
                </a:solidFill>
              </a:rPr>
              <a:t> Beratung</a:t>
            </a:r>
          </a:p>
        </p:txBody>
      </p:sp>
      <p:sp>
        <p:nvSpPr>
          <p:cNvPr id="118" name="Text Box 19">
            <a:extLst>
              <a:ext uri="{FF2B5EF4-FFF2-40B4-BE49-F238E27FC236}">
                <a16:creationId xmlns:a16="http://schemas.microsoft.com/office/drawing/2014/main" id="{5FA5541B-35D7-4D53-AAEE-976814345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6838" y="6065838"/>
            <a:ext cx="1311275" cy="720725"/>
          </a:xfrm>
          <a:prstGeom prst="rect">
            <a:avLst/>
          </a:prstGeom>
          <a:ln w="3175">
            <a:solidFill>
              <a:srgbClr val="5F6E0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800" b="1" dirty="0">
                <a:solidFill>
                  <a:srgbClr val="5F6E0F"/>
                </a:solidFill>
              </a:rPr>
              <a:t>Mitarbeitende: 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Lisa Knobe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Dieter Schöffmann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800" dirty="0">
                <a:solidFill>
                  <a:srgbClr val="5F6E0F"/>
                </a:solidFill>
              </a:rPr>
              <a:t>Peter Wattler-Kugler (Freier) 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5E4BCE2B-F313-4E39-8E28-DE942CDF75CD}"/>
              </a:ext>
            </a:extLst>
          </p:cNvPr>
          <p:cNvSpPr txBox="1"/>
          <p:nvPr/>
        </p:nvSpPr>
        <p:spPr>
          <a:xfrm>
            <a:off x="8986838" y="5795963"/>
            <a:ext cx="1311275" cy="269875"/>
          </a:xfrm>
          <a:prstGeom prst="rect">
            <a:avLst/>
          </a:prstGeom>
          <a:solidFill>
            <a:srgbClr val="CDD2B9"/>
          </a:solidFill>
          <a:ln w="3175">
            <a:solidFill>
              <a:srgbClr val="5F6E0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de-DE" sz="800" b="1" dirty="0">
                <a:solidFill>
                  <a:srgbClr val="5F6E0F"/>
                </a:solidFill>
              </a:rPr>
              <a:t>Leitung:</a:t>
            </a:r>
            <a:r>
              <a:rPr lang="de-DE" sz="800" dirty="0">
                <a:solidFill>
                  <a:srgbClr val="5F6E0F"/>
                </a:solidFill>
              </a:rPr>
              <a:t> </a:t>
            </a:r>
            <a:br>
              <a:rPr lang="de-DE" sz="800" dirty="0">
                <a:solidFill>
                  <a:srgbClr val="5F6E0F"/>
                </a:solidFill>
              </a:rPr>
            </a:br>
            <a:r>
              <a:rPr lang="de-DE" sz="800" dirty="0">
                <a:solidFill>
                  <a:srgbClr val="5F6E0F"/>
                </a:solidFill>
              </a:rPr>
              <a:t>Boris Sieverts</a:t>
            </a:r>
          </a:p>
        </p:txBody>
      </p:sp>
      <p:sp>
        <p:nvSpPr>
          <p:cNvPr id="2099" name="Text Box 6">
            <a:extLst>
              <a:ext uri="{FF2B5EF4-FFF2-40B4-BE49-F238E27FC236}">
                <a16:creationId xmlns:a16="http://schemas.microsoft.com/office/drawing/2014/main" id="{A9F1144C-7B90-4311-9807-FCDA8EF3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6838" y="3906838"/>
            <a:ext cx="1311275" cy="431800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Politische Partizipation</a:t>
            </a:r>
          </a:p>
        </p:txBody>
      </p:sp>
      <p:cxnSp>
        <p:nvCxnSpPr>
          <p:cNvPr id="142" name="Gewinkelte Verbindung 141">
            <a:extLst>
              <a:ext uri="{FF2B5EF4-FFF2-40B4-BE49-F238E27FC236}">
                <a16:creationId xmlns:a16="http://schemas.microsoft.com/office/drawing/2014/main" id="{D1C926A7-3046-43D4-A1A2-4F48EA7A2FD0}"/>
              </a:ext>
            </a:extLst>
          </p:cNvPr>
          <p:cNvCxnSpPr>
            <a:stCxn id="2099" idx="0"/>
          </p:cNvCxnSpPr>
          <p:nvPr/>
        </p:nvCxnSpPr>
        <p:spPr>
          <a:xfrm rot="16200000" flipV="1">
            <a:off x="8823325" y="3087688"/>
            <a:ext cx="225425" cy="1412875"/>
          </a:xfrm>
          <a:prstGeom prst="bentConnector2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winkelte Verbindung 147">
            <a:extLst>
              <a:ext uri="{FF2B5EF4-FFF2-40B4-BE49-F238E27FC236}">
                <a16:creationId xmlns:a16="http://schemas.microsoft.com/office/drawing/2014/main" id="{6BE2827E-2D84-41FB-B18E-45533AF3AEDF}"/>
              </a:ext>
            </a:extLst>
          </p:cNvPr>
          <p:cNvCxnSpPr>
            <a:stCxn id="4294967295" idx="0"/>
          </p:cNvCxnSpPr>
          <p:nvPr/>
        </p:nvCxnSpPr>
        <p:spPr>
          <a:xfrm rot="5400000" flipH="1" flipV="1">
            <a:off x="6358731" y="2737645"/>
            <a:ext cx="225425" cy="2112962"/>
          </a:xfrm>
          <a:prstGeom prst="bentConnector2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winkelte Verbindung 152">
            <a:extLst>
              <a:ext uri="{FF2B5EF4-FFF2-40B4-BE49-F238E27FC236}">
                <a16:creationId xmlns:a16="http://schemas.microsoft.com/office/drawing/2014/main" id="{1AD35BAD-3ED1-4D4E-AC1F-19D9A61755F3}"/>
              </a:ext>
            </a:extLst>
          </p:cNvPr>
          <p:cNvCxnSpPr>
            <a:stCxn id="2057" idx="0"/>
          </p:cNvCxnSpPr>
          <p:nvPr/>
        </p:nvCxnSpPr>
        <p:spPr>
          <a:xfrm rot="5400000" flipH="1" flipV="1">
            <a:off x="1590675" y="3097213"/>
            <a:ext cx="225425" cy="1393825"/>
          </a:xfrm>
          <a:prstGeom prst="bentConnector2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winkelte Verbindung 154">
            <a:extLst>
              <a:ext uri="{FF2B5EF4-FFF2-40B4-BE49-F238E27FC236}">
                <a16:creationId xmlns:a16="http://schemas.microsoft.com/office/drawing/2014/main" id="{E0020FC4-83EB-43AC-ABB5-887C2522B43D}"/>
              </a:ext>
            </a:extLst>
          </p:cNvPr>
          <p:cNvCxnSpPr>
            <a:stCxn id="2059" idx="0"/>
          </p:cNvCxnSpPr>
          <p:nvPr/>
        </p:nvCxnSpPr>
        <p:spPr>
          <a:xfrm rot="16200000" flipV="1">
            <a:off x="2984500" y="3097213"/>
            <a:ext cx="225425" cy="1393825"/>
          </a:xfrm>
          <a:prstGeom prst="bentConnector2">
            <a:avLst/>
          </a:prstGeom>
          <a:ln>
            <a:solidFill>
              <a:srgbClr val="5F6E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21428996-C311-460E-B900-D3FC3ADEE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080271"/>
            <a:ext cx="10080625" cy="4590611"/>
          </a:xfrm>
          <a:prstGeom prst="rect">
            <a:avLst/>
          </a:prstGeom>
          <a:noFill/>
          <a:ln w="9525">
            <a:solidFill>
              <a:srgbClr val="5F6E0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  <a:tab pos="1522413" algn="l"/>
                <a:tab pos="3675063" algn="l"/>
                <a:tab pos="4935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Dr. Monika Braun	Vorstand	0221-888 278-0	</a:t>
            </a:r>
            <a:r>
              <a:rPr lang="de-DE" altLang="de-DE" sz="900" dirty="0">
                <a:solidFill>
                  <a:srgbClr val="5F6E0F"/>
                </a:solidFill>
                <a:hlinkClick r:id="rId2"/>
              </a:rPr>
              <a:t>info@koeln-freiwillig.de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Anne Burgmer	Vorstand	0221-888 278-0	</a:t>
            </a:r>
            <a:r>
              <a:rPr lang="de-DE" altLang="de-DE" sz="900" dirty="0">
                <a:solidFill>
                  <a:srgbClr val="5F6E0F"/>
                </a:solidFill>
                <a:hlinkClick r:id="rId2"/>
              </a:rPr>
              <a:t>info@koeln-freiwillig.de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Hilde Cordes	DUO		0221-888 278-21	</a:t>
            </a:r>
            <a:r>
              <a:rPr lang="de-DE" altLang="de-DE" sz="900" dirty="0">
                <a:solidFill>
                  <a:srgbClr val="5F6E0F"/>
                </a:solidFill>
                <a:hlinkClick r:id="rId3"/>
              </a:rPr>
              <a:t>hilde.cordes@koeln-freiwillig.de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Susanne Freisberg-</a:t>
            </a:r>
            <a:r>
              <a:rPr lang="de-DE" altLang="de-DE" sz="900" dirty="0" err="1">
                <a:solidFill>
                  <a:srgbClr val="5F6E0F"/>
                </a:solidFill>
              </a:rPr>
              <a:t>Houy</a:t>
            </a:r>
            <a:r>
              <a:rPr lang="de-DE" altLang="de-DE" sz="900" dirty="0">
                <a:solidFill>
                  <a:srgbClr val="5F6E0F"/>
                </a:solidFill>
              </a:rPr>
              <a:t>	Ehrenamt, Freiwilligendienste	0221-888 278-25	</a:t>
            </a:r>
            <a:r>
              <a:rPr lang="de-DE" altLang="de-DE" sz="900" dirty="0">
                <a:solidFill>
                  <a:srgbClr val="5F6E0F"/>
                </a:solidFill>
                <a:hlinkClick r:id="rId4"/>
              </a:rPr>
              <a:t>susanne.freisberg@koeln-freiwillig.de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Susanne Friedrich	Vorstand	0221-888 278-0	</a:t>
            </a:r>
            <a:r>
              <a:rPr lang="de-DE" altLang="de-DE" sz="900" dirty="0">
                <a:solidFill>
                  <a:srgbClr val="5F6E0F"/>
                </a:solidFill>
                <a:hlinkClick r:id="rId2"/>
              </a:rPr>
              <a:t>info@koeln-freiwillig.de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Corinna Goos	DUO		0221-888 278-21	</a:t>
            </a:r>
            <a:r>
              <a:rPr lang="de-DE" altLang="de-DE" sz="900" dirty="0">
                <a:solidFill>
                  <a:srgbClr val="5F6E0F"/>
                </a:solidFill>
                <a:hlinkClick r:id="rId5"/>
              </a:rPr>
              <a:t>corinna.goos@koeln-freiwillig.de</a:t>
            </a:r>
            <a:endParaRPr lang="de-DE" altLang="de-DE" sz="900" dirty="0">
              <a:solidFill>
                <a:srgbClr val="5F6E0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Karolin Hüner	Geschäftsführung	0221-888 278-20	</a:t>
            </a:r>
            <a:r>
              <a:rPr lang="de-DE" altLang="de-DE" sz="900" dirty="0">
                <a:solidFill>
                  <a:srgbClr val="5F6E0F"/>
                </a:solidFill>
                <a:hlinkClick r:id="rId6"/>
              </a:rPr>
              <a:t>karolin.huener@koeln-freiwillig.de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Gabi Klein	Willkommenskultur	0221-888 278-24	</a:t>
            </a:r>
            <a:r>
              <a:rPr lang="de-DE" altLang="de-DE" sz="900" dirty="0">
                <a:solidFill>
                  <a:srgbClr val="5F6E0F"/>
                </a:solidFill>
                <a:hlinkClick r:id="rId7"/>
              </a:rPr>
              <a:t>gabi.klein@koeln-freiwillig.de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Vanessa Kohlhaas	Freiwilligendienste	0221-888 278-17	</a:t>
            </a:r>
            <a:r>
              <a:rPr lang="de-DE" altLang="de-DE" sz="900" dirty="0">
                <a:solidFill>
                  <a:srgbClr val="5F6E0F"/>
                </a:solidFill>
                <a:hlinkClick r:id="rId8"/>
              </a:rPr>
              <a:t>vanessa.kohlhaas@koeln-freiwillig.de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Franziska Kopp	</a:t>
            </a:r>
            <a:r>
              <a:rPr lang="de-DE" altLang="de-DE" sz="900" dirty="0" err="1">
                <a:solidFill>
                  <a:srgbClr val="5F6E0F"/>
                </a:solidFill>
              </a:rPr>
              <a:t>LeseWelten</a:t>
            </a:r>
            <a:r>
              <a:rPr lang="de-DE" altLang="de-DE" sz="900" dirty="0">
                <a:solidFill>
                  <a:srgbClr val="5F6E0F"/>
                </a:solidFill>
              </a:rPr>
              <a:t>	0221-888 278-13	</a:t>
            </a:r>
            <a:r>
              <a:rPr lang="de-DE" altLang="de-DE" sz="900" dirty="0">
                <a:solidFill>
                  <a:srgbClr val="5F6E0F"/>
                </a:solidFill>
                <a:hlinkClick r:id="rId9"/>
              </a:rPr>
              <a:t>franziska.kopp@koeln-freiwilllig.de</a:t>
            </a:r>
            <a:r>
              <a:rPr lang="de-DE" altLang="de-DE" sz="900" dirty="0">
                <a:solidFill>
                  <a:srgbClr val="5F6E0F"/>
                </a:solidFill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Lisa Knobe	Politische Partizipation	0221-888 280-14	</a:t>
            </a:r>
            <a:r>
              <a:rPr lang="de-DE" altLang="de-DE" sz="900" dirty="0">
                <a:solidFill>
                  <a:srgbClr val="5F6E0F"/>
                </a:solidFill>
                <a:hlinkClick r:id="rId10"/>
              </a:rPr>
              <a:t>lisa.knobe@koeln-freiwillig.de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Simone Krost	</a:t>
            </a:r>
            <a:r>
              <a:rPr lang="de-DE" altLang="de-DE" sz="900" dirty="0" err="1">
                <a:solidFill>
                  <a:srgbClr val="5F6E0F"/>
                </a:solidFill>
              </a:rPr>
              <a:t>LeseWelten</a:t>
            </a:r>
            <a:r>
              <a:rPr lang="de-DE" altLang="de-DE" sz="900" dirty="0">
                <a:solidFill>
                  <a:srgbClr val="5F6E0F"/>
                </a:solidFill>
              </a:rPr>
              <a:t>, Unternehmensengagement	0221-888 280-28	</a:t>
            </a:r>
            <a:r>
              <a:rPr lang="de-DE" altLang="de-DE" sz="900" dirty="0">
                <a:solidFill>
                  <a:srgbClr val="5F6E0F"/>
                </a:solidFill>
                <a:hlinkClick r:id="rId11"/>
              </a:rPr>
              <a:t>simone.krost@koeln-freiwillig.de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Barbara Maubach	Vorstand	0221-888 278-0	</a:t>
            </a:r>
            <a:r>
              <a:rPr lang="de-DE" altLang="de-DE" sz="900" dirty="0">
                <a:solidFill>
                  <a:srgbClr val="5F6E0F"/>
                </a:solidFill>
                <a:hlinkClick r:id="rId2"/>
              </a:rPr>
              <a:t>info@koeln-freiwillig.de</a:t>
            </a:r>
            <a:endParaRPr lang="de-DE" altLang="de-DE" sz="900" dirty="0">
              <a:solidFill>
                <a:srgbClr val="5F6E0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Krista Meurer	Unternehmensengagement	0221-888 278-0	</a:t>
            </a:r>
            <a:r>
              <a:rPr lang="de-DE" altLang="de-DE" sz="900" dirty="0">
                <a:solidFill>
                  <a:srgbClr val="5F6E0F"/>
                </a:solidFill>
                <a:hlinkClick r:id="rId12"/>
              </a:rPr>
              <a:t>krista.meurer@koeln-freiwillig.de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Hanne Mick	Willkommenskultur	0221-888 278-16	</a:t>
            </a:r>
            <a:r>
              <a:rPr lang="de-DE" altLang="de-DE" sz="900" dirty="0">
                <a:solidFill>
                  <a:srgbClr val="5F6E0F"/>
                </a:solidFill>
                <a:hlinkClick r:id="rId13"/>
              </a:rPr>
              <a:t>hanne.mick@koeln-freiwillig.de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Anna-Lena Müller	Ehrenamt	0221-888 278-22	</a:t>
            </a:r>
            <a:r>
              <a:rPr lang="de-DE" altLang="de-DE" sz="900" dirty="0">
                <a:solidFill>
                  <a:srgbClr val="5F6E0F"/>
                </a:solidFill>
                <a:hlinkClick r:id="rId14"/>
              </a:rPr>
              <a:t>anna-lena.mueller@koeln-freiwillig.de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Prof. Dr. Anke Ortlepp	Vorstand	0221-888 278-0	</a:t>
            </a:r>
            <a:r>
              <a:rPr lang="de-DE" altLang="de-DE" sz="900" dirty="0">
                <a:solidFill>
                  <a:srgbClr val="5F6E0F"/>
                </a:solidFill>
                <a:hlinkClick r:id="rId2"/>
              </a:rPr>
              <a:t>info@koeln-freiwillig.de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 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Werner Pieper	Vorstand	0221-888 278-0	</a:t>
            </a:r>
            <a:r>
              <a:rPr lang="de-DE" altLang="de-DE" sz="900" dirty="0">
                <a:solidFill>
                  <a:srgbClr val="5F6E0F"/>
                </a:solidFill>
                <a:hlinkClick r:id="rId2"/>
              </a:rPr>
              <a:t>info@koeln-freiwillig.de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Lisa Reitz 	Willkommenskultur	0221-888 278-11	</a:t>
            </a:r>
            <a:r>
              <a:rPr lang="de-DE" altLang="de-DE" sz="900" dirty="0">
                <a:solidFill>
                  <a:srgbClr val="5F6E0F"/>
                </a:solidFill>
                <a:hlinkClick r:id="rId15"/>
              </a:rPr>
              <a:t>lisa.reitz@koeln-freiwillig.de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Ruth Schaefers	Freiwilligendienste	0221-888 278-23	</a:t>
            </a:r>
            <a:r>
              <a:rPr lang="de-DE" altLang="de-DE" sz="900" dirty="0">
                <a:solidFill>
                  <a:srgbClr val="5F6E0F"/>
                </a:solidFill>
                <a:hlinkClick r:id="rId16"/>
              </a:rPr>
              <a:t>ruth.schaefers@koeln-freiwillig.de</a:t>
            </a:r>
            <a:endParaRPr lang="de-DE" altLang="de-DE" sz="900" dirty="0">
              <a:solidFill>
                <a:srgbClr val="5F6E0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Dieter Schöffmann	Politische Partizipation	0221-888 278-16	</a:t>
            </a:r>
            <a:r>
              <a:rPr lang="de-DE" altLang="de-DE" sz="900" dirty="0">
                <a:solidFill>
                  <a:srgbClr val="5F6E0F"/>
                </a:solidFill>
                <a:hlinkClick r:id="rId17"/>
              </a:rPr>
              <a:t>dieter.schoeffmann@koeln-freiwillig.de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de-DE" altLang="de-DE" sz="900" dirty="0">
                <a:solidFill>
                  <a:srgbClr val="5F6E0F"/>
                </a:solidFill>
              </a:rPr>
              <a:t>Boris Sieverts	Politische Partizipation	0221-888  278-16	</a:t>
            </a:r>
            <a:r>
              <a:rPr lang="de-DE" altLang="de-DE" sz="900" dirty="0">
                <a:solidFill>
                  <a:srgbClr val="5F6E0F"/>
                </a:solidFill>
                <a:hlinkClick r:id="rId18"/>
              </a:rPr>
              <a:t>boris.sieverts@koeln-freiwillig.de</a:t>
            </a:r>
            <a:r>
              <a:rPr lang="de-DE" altLang="de-DE" sz="900" dirty="0">
                <a:solidFill>
                  <a:srgbClr val="5F6E0F"/>
                </a:solidFill>
              </a:rPr>
              <a:t> </a:t>
            </a:r>
          </a:p>
        </p:txBody>
      </p:sp>
      <p:sp>
        <p:nvSpPr>
          <p:cNvPr id="3075" name="Text Box 30">
            <a:extLst>
              <a:ext uri="{FF2B5EF4-FFF2-40B4-BE49-F238E27FC236}">
                <a16:creationId xmlns:a16="http://schemas.microsoft.com/office/drawing/2014/main" id="{C2DE7148-B523-4498-B0EA-6B4234543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450850"/>
            <a:ext cx="10080625" cy="271463"/>
          </a:xfrm>
          <a:prstGeom prst="rect">
            <a:avLst/>
          </a:prstGeom>
          <a:solidFill>
            <a:srgbClr val="FAB900"/>
          </a:solidFill>
          <a:ln w="9525">
            <a:solidFill>
              <a:srgbClr val="FAB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800" b="1">
                <a:solidFill>
                  <a:srgbClr val="5F6E0F"/>
                </a:solidFill>
              </a:rPr>
              <a:t>KONTAKTDATEN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Benutzerdefiniert</PresentationFormat>
  <Paragraphs>88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1_Standarddesign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Ulla Eberhard</dc:creator>
  <cp:lastModifiedBy>Ulla Eberhard</cp:lastModifiedBy>
  <cp:revision>331</cp:revision>
  <cp:lastPrinted>2021-12-16T15:08:06Z</cp:lastPrinted>
  <dcterms:created xsi:type="dcterms:W3CDTF">2009-10-01T09:35:04Z</dcterms:created>
  <dcterms:modified xsi:type="dcterms:W3CDTF">2024-05-03T14:54:03Z</dcterms:modified>
</cp:coreProperties>
</file>